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DEF17-BB3B-6116-E971-F3804DEB84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5EDE397-A96D-AFD2-DE34-EF60E29AF0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A481C69-08C5-7C17-A43F-B566BB5E43E9}"/>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254137DD-BE26-540D-E299-4BEF2D79C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519EEC-7306-B9EC-F27E-5F4123EE466F}"/>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2549352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FF40-D37F-BC9E-D3BE-F1D6CB94BE9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F2AEAD6-0AAC-C2BC-279E-4BDCDAAE11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EDEBCC-1FFA-2955-A45E-04C104D8AADD}"/>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85D356D9-38BF-1F25-52C5-9F4A27056A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6699C3-9726-BD89-B2D6-32C163374FE5}"/>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1522377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5B4D32-C6CF-7112-A876-6676C7DA24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A183C0-C9F8-EEDD-6335-82F023EFEF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85D539-CE8A-A8BB-1C4A-9C329B132C08}"/>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48177E0A-A5C0-D65F-B10A-463742279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57B034-91C4-60D2-6C35-2A57E9CAFE76}"/>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68752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73C90-01DD-AE84-EC21-C1CC52DC63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074E96-6E9A-B3A6-1607-A2D13AEDB5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7100BA-15CD-31C5-9C20-3F10A3B787B3}"/>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BF1CF0C0-87F2-F023-1058-8D3AE9A497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A81FCF-1A01-68A5-AB40-0275427272F3}"/>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254968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9D876-BA9F-F964-81A3-C952B16F43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8D5D9A5-62A7-88F6-8827-8413143035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4FEDB1-7EB7-8ADB-A546-20F1F13A9BF8}"/>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25E7DCDD-131A-EFE2-9BDF-7078EDA3E8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AD52F2-9035-EA78-97ED-0E54954B89B8}"/>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3086650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31B39-1CCF-E026-19BF-3C9D8C69A2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C2A166-2ABB-1BC2-4B6D-FE86DE1080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3840452-BF26-6F19-8367-5542140103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FD9510-8285-A8F9-A6A4-3F4D30357584}"/>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6" name="Footer Placeholder 5">
            <a:extLst>
              <a:ext uri="{FF2B5EF4-FFF2-40B4-BE49-F238E27FC236}">
                <a16:creationId xmlns:a16="http://schemas.microsoft.com/office/drawing/2014/main" id="{BDAD2B44-4E96-3925-429E-4D5650346F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F3DAAB-1705-FBF8-EC24-E79ABA800FC2}"/>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249543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57A67-5DFB-1DDE-1F19-96849A60519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0688E7-0092-5E96-CDFC-4D68EB3CBF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4F071C-320D-8EBB-8DE5-4FD22AD786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3CD87B1-ADA8-4506-D27F-2C24CDBE6E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D01384-8162-166C-A473-F7FD4B21B8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7BE5CC9-A5C8-9786-2702-23DAA5911589}"/>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8" name="Footer Placeholder 7">
            <a:extLst>
              <a:ext uri="{FF2B5EF4-FFF2-40B4-BE49-F238E27FC236}">
                <a16:creationId xmlns:a16="http://schemas.microsoft.com/office/drawing/2014/main" id="{16C17D4A-5817-219E-8ABB-E70AB862C2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F2F4D3D-1F2F-03FC-D6FD-D0F61BC2FFFC}"/>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238250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A1B4E-3991-6618-F0E1-779DD9D57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5EB811-8543-6D31-0B13-5376B5283947}"/>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4" name="Footer Placeholder 3">
            <a:extLst>
              <a:ext uri="{FF2B5EF4-FFF2-40B4-BE49-F238E27FC236}">
                <a16:creationId xmlns:a16="http://schemas.microsoft.com/office/drawing/2014/main" id="{E962D4E9-DA4F-F520-0B5E-D0BD95F060D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6D54EF-6C84-43D8-BFF1-EAFDC34AA0B8}"/>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16496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BDB3FE-9D51-A861-BE8A-749115317479}"/>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3" name="Footer Placeholder 2">
            <a:extLst>
              <a:ext uri="{FF2B5EF4-FFF2-40B4-BE49-F238E27FC236}">
                <a16:creationId xmlns:a16="http://schemas.microsoft.com/office/drawing/2014/main" id="{A6875691-6B64-9A0B-AB88-04F4DAEB1B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02BF5A-20F6-816E-9CA8-BD4CE96205D0}"/>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185330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83B33-A71D-5E01-110A-A1DF230D5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F1290E2-C7F5-4710-001D-6CEE8755BB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2E25918-F08F-DCFD-7839-BDB291CCF6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FE21D-C717-DC11-3460-664830D83FCA}"/>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6" name="Footer Placeholder 5">
            <a:extLst>
              <a:ext uri="{FF2B5EF4-FFF2-40B4-BE49-F238E27FC236}">
                <a16:creationId xmlns:a16="http://schemas.microsoft.com/office/drawing/2014/main" id="{B909A8DB-D1A5-5DF6-4AFB-C94D4ED154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358D42-1D1E-2DA1-BBB2-FFF9F4BDF1FC}"/>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368724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5D787-1C30-ABEF-2308-57B773A386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353F0FD-9E65-8EBA-8C22-8B2D9C0767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F2CB18F-BA4E-54C4-D426-D7390E2367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91A963-F355-F1E7-9996-8ECD00699102}"/>
              </a:ext>
            </a:extLst>
          </p:cNvPr>
          <p:cNvSpPr>
            <a:spLocks noGrp="1"/>
          </p:cNvSpPr>
          <p:nvPr>
            <p:ph type="dt" sz="half" idx="10"/>
          </p:nvPr>
        </p:nvSpPr>
        <p:spPr/>
        <p:txBody>
          <a:bodyPr/>
          <a:lstStyle/>
          <a:p>
            <a:fld id="{9C26FAC8-BECD-4583-8804-DC469D976552}" type="datetimeFigureOut">
              <a:rPr lang="en-GB" smtClean="0"/>
              <a:t>26/06/2022</a:t>
            </a:fld>
            <a:endParaRPr lang="en-GB"/>
          </a:p>
        </p:txBody>
      </p:sp>
      <p:sp>
        <p:nvSpPr>
          <p:cNvPr id="6" name="Footer Placeholder 5">
            <a:extLst>
              <a:ext uri="{FF2B5EF4-FFF2-40B4-BE49-F238E27FC236}">
                <a16:creationId xmlns:a16="http://schemas.microsoft.com/office/drawing/2014/main" id="{631F365D-1B76-382A-E557-218012272E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42DE06-3A3D-0756-E8FF-F13864ECA64A}"/>
              </a:ext>
            </a:extLst>
          </p:cNvPr>
          <p:cNvSpPr>
            <a:spLocks noGrp="1"/>
          </p:cNvSpPr>
          <p:nvPr>
            <p:ph type="sldNum" sz="quarter" idx="12"/>
          </p:nvPr>
        </p:nvSpPr>
        <p:spPr/>
        <p:txBody>
          <a:bodyPr/>
          <a:lstStyle/>
          <a:p>
            <a:fld id="{8C9DB437-E6DE-4518-A3EB-26375F835EA8}" type="slidenum">
              <a:rPr lang="en-GB" smtClean="0"/>
              <a:t>‹#›</a:t>
            </a:fld>
            <a:endParaRPr lang="en-GB"/>
          </a:p>
        </p:txBody>
      </p:sp>
    </p:spTree>
    <p:extLst>
      <p:ext uri="{BB962C8B-B14F-4D97-AF65-F5344CB8AC3E}">
        <p14:creationId xmlns:p14="http://schemas.microsoft.com/office/powerpoint/2010/main" val="721760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0B10E4-5DA4-EC33-66A7-E646E6D15E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9D9CA04-49A7-7131-22D7-A9E1C8807D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2EDA6C-BA50-E9A8-2DA1-1FEBC279FA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6FAC8-BECD-4583-8804-DC469D976552}" type="datetimeFigureOut">
              <a:rPr lang="en-GB" smtClean="0"/>
              <a:t>26/06/2022</a:t>
            </a:fld>
            <a:endParaRPr lang="en-GB"/>
          </a:p>
        </p:txBody>
      </p:sp>
      <p:sp>
        <p:nvSpPr>
          <p:cNvPr id="5" name="Footer Placeholder 4">
            <a:extLst>
              <a:ext uri="{FF2B5EF4-FFF2-40B4-BE49-F238E27FC236}">
                <a16:creationId xmlns:a16="http://schemas.microsoft.com/office/drawing/2014/main" id="{895F72C1-DC83-396F-C5E8-5910A71C22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97969C-FACF-20A0-A7AE-54169D2ABA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DB437-E6DE-4518-A3EB-26375F835EA8}" type="slidenum">
              <a:rPr lang="en-GB" smtClean="0"/>
              <a:t>‹#›</a:t>
            </a:fld>
            <a:endParaRPr lang="en-GB"/>
          </a:p>
        </p:txBody>
      </p:sp>
    </p:spTree>
    <p:extLst>
      <p:ext uri="{BB962C8B-B14F-4D97-AF65-F5344CB8AC3E}">
        <p14:creationId xmlns:p14="http://schemas.microsoft.com/office/powerpoint/2010/main" val="1741160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4453E-28F1-6CD1-1CCE-FEE08ABBC4D7}"/>
              </a:ext>
            </a:extLst>
          </p:cNvPr>
          <p:cNvSpPr>
            <a:spLocks noGrp="1"/>
          </p:cNvSpPr>
          <p:nvPr>
            <p:ph type="ctrTitle"/>
          </p:nvPr>
        </p:nvSpPr>
        <p:spPr>
          <a:xfrm>
            <a:off x="1524000" y="3652498"/>
            <a:ext cx="9144000" cy="2387600"/>
          </a:xfrm>
        </p:spPr>
        <p:txBody>
          <a:bodyPr anchor="t"/>
          <a:lstStyle/>
          <a:p>
            <a:r>
              <a:rPr lang="en-GB" dirty="0"/>
              <a:t>Barton Parish Council</a:t>
            </a:r>
          </a:p>
        </p:txBody>
      </p:sp>
      <p:sp>
        <p:nvSpPr>
          <p:cNvPr id="3" name="Subtitle 2">
            <a:extLst>
              <a:ext uri="{FF2B5EF4-FFF2-40B4-BE49-F238E27FC236}">
                <a16:creationId xmlns:a16="http://schemas.microsoft.com/office/drawing/2014/main" id="{C4E8325C-8F6C-77E9-96A1-A07677547882}"/>
              </a:ext>
            </a:extLst>
          </p:cNvPr>
          <p:cNvSpPr>
            <a:spLocks noGrp="1"/>
          </p:cNvSpPr>
          <p:nvPr>
            <p:ph type="subTitle" idx="1"/>
          </p:nvPr>
        </p:nvSpPr>
        <p:spPr>
          <a:xfrm>
            <a:off x="1524000" y="4960321"/>
            <a:ext cx="9144000" cy="1655762"/>
          </a:xfrm>
        </p:spPr>
        <p:txBody>
          <a:bodyPr>
            <a:normAutofit/>
          </a:bodyPr>
          <a:lstStyle/>
          <a:p>
            <a:r>
              <a:rPr lang="en-GB" sz="4800" dirty="0"/>
              <a:t>AGM 2022</a:t>
            </a:r>
          </a:p>
        </p:txBody>
      </p:sp>
    </p:spTree>
    <p:extLst>
      <p:ext uri="{BB962C8B-B14F-4D97-AF65-F5344CB8AC3E}">
        <p14:creationId xmlns:p14="http://schemas.microsoft.com/office/powerpoint/2010/main" val="3259460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307A2-96DD-7E4B-67F7-03248F6F00C5}"/>
              </a:ext>
            </a:extLst>
          </p:cNvPr>
          <p:cNvSpPr>
            <a:spLocks noGrp="1"/>
          </p:cNvSpPr>
          <p:nvPr>
            <p:ph type="title"/>
          </p:nvPr>
        </p:nvSpPr>
        <p:spPr>
          <a:xfrm>
            <a:off x="838200" y="4439"/>
            <a:ext cx="10515600" cy="1325563"/>
          </a:xfrm>
        </p:spPr>
        <p:txBody>
          <a:bodyPr/>
          <a:lstStyle/>
          <a:p>
            <a:r>
              <a:rPr lang="en-GB" dirty="0"/>
              <a:t>Project Highlights</a:t>
            </a:r>
          </a:p>
        </p:txBody>
      </p:sp>
      <p:sp>
        <p:nvSpPr>
          <p:cNvPr id="3" name="Content Placeholder 2">
            <a:extLst>
              <a:ext uri="{FF2B5EF4-FFF2-40B4-BE49-F238E27FC236}">
                <a16:creationId xmlns:a16="http://schemas.microsoft.com/office/drawing/2014/main" id="{DADCF962-9461-D768-0C44-DCEAA18AAC4A}"/>
              </a:ext>
            </a:extLst>
          </p:cNvPr>
          <p:cNvSpPr>
            <a:spLocks noGrp="1"/>
          </p:cNvSpPr>
          <p:nvPr>
            <p:ph idx="1"/>
          </p:nvPr>
        </p:nvSpPr>
        <p:spPr>
          <a:xfrm>
            <a:off x="838200" y="1509204"/>
            <a:ext cx="10515600" cy="4864963"/>
          </a:xfrm>
        </p:spPr>
        <p:txBody>
          <a:bodyPr>
            <a:normAutofit fontScale="92500" lnSpcReduction="10000"/>
          </a:bodyPr>
          <a:lstStyle/>
          <a:p>
            <a:r>
              <a:rPr lang="en-GB" dirty="0"/>
              <a:t>Support during COVID19</a:t>
            </a:r>
          </a:p>
          <a:p>
            <a:r>
              <a:rPr lang="en-GB" dirty="0"/>
              <a:t>Scarecrow and Plant Pot competitions</a:t>
            </a:r>
          </a:p>
          <a:p>
            <a:r>
              <a:rPr lang="en-GB" dirty="0"/>
              <a:t>Village Lengths-man for 3 years</a:t>
            </a:r>
          </a:p>
          <a:p>
            <a:r>
              <a:rPr lang="en-GB" dirty="0"/>
              <a:t>Neighbourhood Plan: being reviewed by Wyre and PCC; next stage will be the Referendum</a:t>
            </a:r>
          </a:p>
          <a:p>
            <a:r>
              <a:rPr lang="en-GB" dirty="0"/>
              <a:t>Barton Grange maintain Grass Verges</a:t>
            </a:r>
          </a:p>
          <a:p>
            <a:r>
              <a:rPr lang="en-GB" dirty="0"/>
              <a:t>Best Kept Village competition: we won !</a:t>
            </a:r>
          </a:p>
          <a:p>
            <a:r>
              <a:rPr lang="en-GB" dirty="0"/>
              <a:t>St George’s Playing Fields (Station Lane) – Granted Field In Trust</a:t>
            </a:r>
          </a:p>
          <a:p>
            <a:r>
              <a:rPr lang="en-GB" dirty="0"/>
              <a:t>A6 Traffic Speed Indicator device</a:t>
            </a:r>
          </a:p>
          <a:p>
            <a:r>
              <a:rPr lang="en-GB" dirty="0"/>
              <a:t>PCC (Mark Taylor) Greenspace contribution</a:t>
            </a:r>
          </a:p>
          <a:p>
            <a:r>
              <a:rPr lang="en-GB" dirty="0"/>
              <a:t>War Memorial ‘Tommy’ statues</a:t>
            </a:r>
          </a:p>
        </p:txBody>
      </p:sp>
    </p:spTree>
    <p:extLst>
      <p:ext uri="{BB962C8B-B14F-4D97-AF65-F5344CB8AC3E}">
        <p14:creationId xmlns:p14="http://schemas.microsoft.com/office/powerpoint/2010/main" val="3873858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13ED4-8D4D-A0CC-15CA-FDBA328CD277}"/>
              </a:ext>
            </a:extLst>
          </p:cNvPr>
          <p:cNvSpPr>
            <a:spLocks noGrp="1"/>
          </p:cNvSpPr>
          <p:nvPr>
            <p:ph type="title"/>
          </p:nvPr>
        </p:nvSpPr>
        <p:spPr>
          <a:xfrm>
            <a:off x="838200" y="18255"/>
            <a:ext cx="10515600" cy="1325563"/>
          </a:xfrm>
        </p:spPr>
        <p:txBody>
          <a:bodyPr/>
          <a:lstStyle/>
          <a:p>
            <a:r>
              <a:rPr lang="en-GB" dirty="0"/>
              <a:t>Project Highlights</a:t>
            </a:r>
          </a:p>
        </p:txBody>
      </p:sp>
      <p:sp>
        <p:nvSpPr>
          <p:cNvPr id="3" name="Content Placeholder 2">
            <a:extLst>
              <a:ext uri="{FF2B5EF4-FFF2-40B4-BE49-F238E27FC236}">
                <a16:creationId xmlns:a16="http://schemas.microsoft.com/office/drawing/2014/main" id="{FEF47E31-D9C2-F41B-2198-3C223D2AE3E7}"/>
              </a:ext>
            </a:extLst>
          </p:cNvPr>
          <p:cNvSpPr>
            <a:spLocks noGrp="1"/>
          </p:cNvSpPr>
          <p:nvPr>
            <p:ph idx="1"/>
          </p:nvPr>
        </p:nvSpPr>
        <p:spPr>
          <a:xfrm>
            <a:off x="850777" y="1343818"/>
            <a:ext cx="10515600" cy="4790652"/>
          </a:xfrm>
        </p:spPr>
        <p:txBody>
          <a:bodyPr>
            <a:normAutofit fontScale="85000" lnSpcReduction="20000"/>
          </a:bodyPr>
          <a:lstStyle/>
          <a:p>
            <a:r>
              <a:rPr lang="en-GB" dirty="0"/>
              <a:t>Planters to the entrance to the village, now replaced with raised beds</a:t>
            </a:r>
          </a:p>
          <a:p>
            <a:r>
              <a:rPr lang="en-GB" dirty="0"/>
              <a:t>Cleaning of the Milestone Markers and Horse Memorial (southern entrance to the village)</a:t>
            </a:r>
          </a:p>
          <a:p>
            <a:r>
              <a:rPr lang="en-GB" dirty="0"/>
              <a:t>Cleaning and painting of the green benches</a:t>
            </a:r>
          </a:p>
          <a:p>
            <a:r>
              <a:rPr lang="en-GB" dirty="0"/>
              <a:t>Jubilee Tree planting on St George’s Playing Field in conjunction with PCC Parks Dept and Barton Grange</a:t>
            </a:r>
          </a:p>
          <a:p>
            <a:r>
              <a:rPr lang="en-GB" dirty="0"/>
              <a:t>Verge and footpath maintenance in conjunction with Barton Grange Garden Centre</a:t>
            </a:r>
          </a:p>
          <a:p>
            <a:r>
              <a:rPr lang="en-GB" dirty="0"/>
              <a:t>Notice board improvements</a:t>
            </a:r>
          </a:p>
          <a:p>
            <a:r>
              <a:rPr lang="en-GB" dirty="0"/>
              <a:t>New Parish Council web site</a:t>
            </a:r>
          </a:p>
          <a:p>
            <a:r>
              <a:rPr lang="en-GB" dirty="0"/>
              <a:t>£500 grant given to  improve footpath signs and stiles</a:t>
            </a:r>
          </a:p>
          <a:p>
            <a:r>
              <a:rPr lang="en-GB" dirty="0"/>
              <a:t>Maintenance of hedges on roadways except where responsibility of the land owner or LCC Highways</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585256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009AF-1B6B-53B8-3471-3CA3A1198EDA}"/>
              </a:ext>
            </a:extLst>
          </p:cNvPr>
          <p:cNvSpPr>
            <a:spLocks noGrp="1"/>
          </p:cNvSpPr>
          <p:nvPr>
            <p:ph type="title"/>
          </p:nvPr>
        </p:nvSpPr>
        <p:spPr>
          <a:xfrm>
            <a:off x="838200" y="18255"/>
            <a:ext cx="10515600" cy="1325563"/>
          </a:xfrm>
        </p:spPr>
        <p:txBody>
          <a:bodyPr/>
          <a:lstStyle/>
          <a:p>
            <a:r>
              <a:rPr lang="en-GB" dirty="0"/>
              <a:t>Projects Funded via CIL</a:t>
            </a:r>
          </a:p>
        </p:txBody>
      </p:sp>
      <p:sp>
        <p:nvSpPr>
          <p:cNvPr id="3" name="Content Placeholder 2">
            <a:extLst>
              <a:ext uri="{FF2B5EF4-FFF2-40B4-BE49-F238E27FC236}">
                <a16:creationId xmlns:a16="http://schemas.microsoft.com/office/drawing/2014/main" id="{9961EAA2-541C-A29E-59EE-175D7EABD735}"/>
              </a:ext>
            </a:extLst>
          </p:cNvPr>
          <p:cNvSpPr>
            <a:spLocks noGrp="1"/>
          </p:cNvSpPr>
          <p:nvPr>
            <p:ph idx="1"/>
          </p:nvPr>
        </p:nvSpPr>
        <p:spPr>
          <a:xfrm>
            <a:off x="935854" y="3991776"/>
            <a:ext cx="10515600" cy="4351338"/>
          </a:xfrm>
        </p:spPr>
        <p:txBody>
          <a:bodyPr/>
          <a:lstStyle/>
          <a:p>
            <a:r>
              <a:rPr lang="en-GB" dirty="0"/>
              <a:t>Bowling Club: new door / paving / </a:t>
            </a:r>
            <a:r>
              <a:rPr lang="en-GB" dirty="0" err="1"/>
              <a:t>astro</a:t>
            </a:r>
            <a:r>
              <a:rPr lang="en-GB" dirty="0"/>
              <a:t> turf / web site</a:t>
            </a:r>
          </a:p>
          <a:p>
            <a:r>
              <a:rPr lang="en-GB" dirty="0"/>
              <a:t>Village Hall: AV / WIFI / Projector</a:t>
            </a:r>
          </a:p>
          <a:p>
            <a:r>
              <a:rPr lang="en-GB" dirty="0"/>
              <a:t>Barton St Lawrence Primary School: contribution to the extension</a:t>
            </a:r>
          </a:p>
          <a:p>
            <a:r>
              <a:rPr lang="en-GB" dirty="0"/>
              <a:t>St Mary’s &amp; St Andrew’s Primary School: early years outdoor provision</a:t>
            </a:r>
          </a:p>
          <a:p>
            <a:endParaRPr lang="en-GB" dirty="0"/>
          </a:p>
          <a:p>
            <a:endParaRPr lang="en-GB" dirty="0"/>
          </a:p>
        </p:txBody>
      </p:sp>
    </p:spTree>
    <p:extLst>
      <p:ext uri="{BB962C8B-B14F-4D97-AF65-F5344CB8AC3E}">
        <p14:creationId xmlns:p14="http://schemas.microsoft.com/office/powerpoint/2010/main" val="87557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04F24-F36A-85EE-B6CD-7FFDBE94799B}"/>
              </a:ext>
            </a:extLst>
          </p:cNvPr>
          <p:cNvSpPr>
            <a:spLocks noGrp="1"/>
          </p:cNvSpPr>
          <p:nvPr>
            <p:ph type="title"/>
          </p:nvPr>
        </p:nvSpPr>
        <p:spPr>
          <a:xfrm>
            <a:off x="838200" y="1142"/>
            <a:ext cx="10515600" cy="1325563"/>
          </a:xfrm>
        </p:spPr>
        <p:txBody>
          <a:bodyPr/>
          <a:lstStyle/>
          <a:p>
            <a:r>
              <a:rPr lang="en-GB" dirty="0"/>
              <a:t>Planning Applications</a:t>
            </a:r>
          </a:p>
        </p:txBody>
      </p:sp>
      <p:sp>
        <p:nvSpPr>
          <p:cNvPr id="3" name="Content Placeholder 2">
            <a:extLst>
              <a:ext uri="{FF2B5EF4-FFF2-40B4-BE49-F238E27FC236}">
                <a16:creationId xmlns:a16="http://schemas.microsoft.com/office/drawing/2014/main" id="{BAC121AB-12DE-88DF-0B1D-2538B0A09E7C}"/>
              </a:ext>
            </a:extLst>
          </p:cNvPr>
          <p:cNvSpPr>
            <a:spLocks noGrp="1"/>
          </p:cNvSpPr>
          <p:nvPr>
            <p:ph idx="1"/>
          </p:nvPr>
        </p:nvSpPr>
        <p:spPr>
          <a:xfrm>
            <a:off x="838200" y="1514905"/>
            <a:ext cx="10515600" cy="4977969"/>
          </a:xfrm>
        </p:spPr>
        <p:txBody>
          <a:bodyPr>
            <a:normAutofit fontScale="85000" lnSpcReduction="10000"/>
          </a:bodyPr>
          <a:lstStyle/>
          <a:p>
            <a:r>
              <a:rPr lang="en-GB" dirty="0"/>
              <a:t>Meeting with Preston City Council Planning Dept (urged the production of a Preston Local Plan)</a:t>
            </a:r>
          </a:p>
          <a:p>
            <a:r>
              <a:rPr lang="en-GB" dirty="0"/>
              <a:t>Wainhomes Cardwell Farm (151 houses &amp; Community Building): BPC presented objections to PCC </a:t>
            </a:r>
            <a:r>
              <a:rPr lang="en-GB" dirty="0" err="1"/>
              <a:t>Plng</a:t>
            </a:r>
            <a:r>
              <a:rPr lang="en-GB" dirty="0"/>
              <a:t> Committee; refused by PCC but subsequently approved by planning inspector; BPC to meet Wainhomes to discuss positive improvements for the village and alternative solution to the Community Building</a:t>
            </a:r>
          </a:p>
          <a:p>
            <a:r>
              <a:rPr lang="en-GB" dirty="0"/>
              <a:t>Land south of Station Lane (68 houses): in development</a:t>
            </a:r>
          </a:p>
          <a:p>
            <a:r>
              <a:rPr lang="en-GB" dirty="0"/>
              <a:t>Boars Head (5 houses): in development, looking to erect one or two ‘History Interpretation Board’ for the Boars Head Pub; lighting for the new footpath</a:t>
            </a:r>
          </a:p>
          <a:p>
            <a:r>
              <a:rPr lang="en-GB" dirty="0"/>
              <a:t>Story Homes (125 houses): Land north of Jepps Lane; BPC presented objections to PCC </a:t>
            </a:r>
            <a:r>
              <a:rPr lang="en-GB" dirty="0" err="1"/>
              <a:t>Plng</a:t>
            </a:r>
            <a:r>
              <a:rPr lang="en-GB" dirty="0"/>
              <a:t> Committee, refused &amp; upheld by planning inspector</a:t>
            </a:r>
          </a:p>
          <a:p>
            <a:r>
              <a:rPr lang="en-GB" dirty="0"/>
              <a:t>Seddon Homes: land south of Bilsborrow Roebuck Pub (105 houses); BPC presented objections to PCC </a:t>
            </a:r>
            <a:r>
              <a:rPr lang="en-GB" dirty="0" err="1"/>
              <a:t>Plng</a:t>
            </a:r>
            <a:r>
              <a:rPr lang="en-GB" dirty="0"/>
              <a:t> Committee, refused by PCC</a:t>
            </a:r>
          </a:p>
          <a:p>
            <a:r>
              <a:rPr lang="en-GB" dirty="0" err="1"/>
              <a:t>Anwyl</a:t>
            </a:r>
            <a:r>
              <a:rPr lang="en-GB" dirty="0"/>
              <a:t> Homes: land west of Garstang Road; in development</a:t>
            </a:r>
          </a:p>
        </p:txBody>
      </p:sp>
    </p:spTree>
    <p:extLst>
      <p:ext uri="{BB962C8B-B14F-4D97-AF65-F5344CB8AC3E}">
        <p14:creationId xmlns:p14="http://schemas.microsoft.com/office/powerpoint/2010/main" val="426726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BD2B6-BCB1-9CEB-5157-2E25A368F561}"/>
              </a:ext>
            </a:extLst>
          </p:cNvPr>
          <p:cNvSpPr>
            <a:spLocks noGrp="1"/>
          </p:cNvSpPr>
          <p:nvPr>
            <p:ph type="title"/>
          </p:nvPr>
        </p:nvSpPr>
        <p:spPr>
          <a:xfrm>
            <a:off x="838200" y="0"/>
            <a:ext cx="10515600" cy="1344460"/>
          </a:xfrm>
        </p:spPr>
        <p:txBody>
          <a:bodyPr/>
          <a:lstStyle/>
          <a:p>
            <a:r>
              <a:rPr lang="en-GB" dirty="0"/>
              <a:t>Future Projects</a:t>
            </a:r>
          </a:p>
        </p:txBody>
      </p:sp>
      <p:sp>
        <p:nvSpPr>
          <p:cNvPr id="3" name="Content Placeholder 2">
            <a:extLst>
              <a:ext uri="{FF2B5EF4-FFF2-40B4-BE49-F238E27FC236}">
                <a16:creationId xmlns:a16="http://schemas.microsoft.com/office/drawing/2014/main" id="{CF23A0E9-5439-3EE4-997A-97A3AF666397}"/>
              </a:ext>
            </a:extLst>
          </p:cNvPr>
          <p:cNvSpPr>
            <a:spLocks noGrp="1"/>
          </p:cNvSpPr>
          <p:nvPr>
            <p:ph idx="1"/>
          </p:nvPr>
        </p:nvSpPr>
        <p:spPr>
          <a:xfrm>
            <a:off x="838200" y="1438183"/>
            <a:ext cx="10515600" cy="4738780"/>
          </a:xfrm>
        </p:spPr>
        <p:txBody>
          <a:bodyPr>
            <a:normAutofit fontScale="77500" lnSpcReduction="20000"/>
          </a:bodyPr>
          <a:lstStyle/>
          <a:p>
            <a:r>
              <a:rPr lang="en-GB" dirty="0"/>
              <a:t>St George’s (Station Lane) Playing Field, potential improvements to drainage and car park resurfacing</a:t>
            </a:r>
          </a:p>
          <a:p>
            <a:r>
              <a:rPr lang="en-GB" dirty="0"/>
              <a:t>Tree planting on St George’s Playing Field (to the east and southern sides) in conjunction with PCC Parks and Wyre River Trust</a:t>
            </a:r>
          </a:p>
          <a:p>
            <a:r>
              <a:rPr lang="en-GB" dirty="0"/>
              <a:t>Tennis Club: potentially looking to undertake some improvement work to their facilities</a:t>
            </a:r>
          </a:p>
          <a:p>
            <a:r>
              <a:rPr lang="en-GB" dirty="0"/>
              <a:t>Cycleways through the village</a:t>
            </a:r>
          </a:p>
          <a:p>
            <a:r>
              <a:rPr lang="en-GB" dirty="0"/>
              <a:t>Resurfacing of footpaths on eastern side of the A6</a:t>
            </a:r>
          </a:p>
          <a:p>
            <a:r>
              <a:rPr lang="en-GB" dirty="0"/>
              <a:t>Memorial Poppies</a:t>
            </a:r>
          </a:p>
          <a:p>
            <a:r>
              <a:rPr lang="en-GB" dirty="0"/>
              <a:t>Canal towpath improvements (outside of BPC?)</a:t>
            </a:r>
          </a:p>
          <a:p>
            <a:r>
              <a:rPr lang="en-GB" dirty="0"/>
              <a:t>Jubilee Picnic: Sunday 5 June 2022; 1pm to 5pm </a:t>
            </a:r>
          </a:p>
          <a:p>
            <a:r>
              <a:rPr lang="en-GB" dirty="0"/>
              <a:t>The Parish Council will be in receipt of additional CIL funding for local infrastructure projects in the near future (12 to 18 months), so any Barton based public organisations that have potential projects in mind should submit applications to BPC for funding assistance</a:t>
            </a:r>
          </a:p>
          <a:p>
            <a:endParaRPr lang="en-GB" dirty="0"/>
          </a:p>
        </p:txBody>
      </p:sp>
    </p:spTree>
    <p:extLst>
      <p:ext uri="{BB962C8B-B14F-4D97-AF65-F5344CB8AC3E}">
        <p14:creationId xmlns:p14="http://schemas.microsoft.com/office/powerpoint/2010/main" val="413398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F7A19-28A9-B619-DCFE-A9B5F7FF6E5F}"/>
              </a:ext>
            </a:extLst>
          </p:cNvPr>
          <p:cNvSpPr>
            <a:spLocks noGrp="1"/>
          </p:cNvSpPr>
          <p:nvPr>
            <p:ph type="title"/>
          </p:nvPr>
        </p:nvSpPr>
        <p:spPr/>
        <p:txBody>
          <a:bodyPr/>
          <a:lstStyle/>
          <a:p>
            <a:r>
              <a:rPr lang="en-GB" dirty="0"/>
              <a:t>Questions</a:t>
            </a:r>
          </a:p>
        </p:txBody>
      </p:sp>
      <p:sp>
        <p:nvSpPr>
          <p:cNvPr id="3" name="Text Placeholder 2">
            <a:extLst>
              <a:ext uri="{FF2B5EF4-FFF2-40B4-BE49-F238E27FC236}">
                <a16:creationId xmlns:a16="http://schemas.microsoft.com/office/drawing/2014/main" id="{CCF3AB21-2B87-77FE-F3F5-D061B6E575EE}"/>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3202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529</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Barton Parish Council</vt:lpstr>
      <vt:lpstr>Project Highlights</vt:lpstr>
      <vt:lpstr>Project Highlights</vt:lpstr>
      <vt:lpstr>Projects Funded via CIL</vt:lpstr>
      <vt:lpstr>Planning Applications</vt:lpstr>
      <vt:lpstr>Future Projects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Barton Parish Council</dc:title>
  <dc:creator>Roger Hacking</dc:creator>
  <cp:lastModifiedBy>Holly Thorpe</cp:lastModifiedBy>
  <cp:revision>14</cp:revision>
  <cp:lastPrinted>2022-06-02T11:17:22Z</cp:lastPrinted>
  <dcterms:created xsi:type="dcterms:W3CDTF">2022-05-31T11:41:32Z</dcterms:created>
  <dcterms:modified xsi:type="dcterms:W3CDTF">2022-06-26T21:19:31Z</dcterms:modified>
</cp:coreProperties>
</file>